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5"/>
  </p:notesMasterIdLst>
  <p:sldIdLst>
    <p:sldId id="758" r:id="rId2"/>
    <p:sldId id="760" r:id="rId3"/>
    <p:sldId id="833" r:id="rId4"/>
    <p:sldId id="759" r:id="rId5"/>
    <p:sldId id="628" r:id="rId6"/>
    <p:sldId id="630" r:id="rId7"/>
    <p:sldId id="633" r:id="rId8"/>
    <p:sldId id="641" r:id="rId9"/>
    <p:sldId id="645" r:id="rId10"/>
    <p:sldId id="649" r:id="rId11"/>
    <p:sldId id="778" r:id="rId12"/>
    <p:sldId id="653" r:id="rId13"/>
    <p:sldId id="856" r:id="rId14"/>
    <p:sldId id="655" r:id="rId15"/>
    <p:sldId id="861" r:id="rId16"/>
    <p:sldId id="779" r:id="rId17"/>
    <p:sldId id="658" r:id="rId18"/>
    <p:sldId id="862" r:id="rId19"/>
    <p:sldId id="780" r:id="rId20"/>
    <p:sldId id="863" r:id="rId21"/>
    <p:sldId id="835" r:id="rId22"/>
    <p:sldId id="836" r:id="rId23"/>
    <p:sldId id="831" r:id="rId24"/>
    <p:sldId id="837" r:id="rId25"/>
    <p:sldId id="838" r:id="rId26"/>
    <p:sldId id="839" r:id="rId27"/>
    <p:sldId id="840" r:id="rId28"/>
    <p:sldId id="832" r:id="rId29"/>
    <p:sldId id="864" r:id="rId30"/>
    <p:sldId id="841" r:id="rId31"/>
    <p:sldId id="865" r:id="rId32"/>
    <p:sldId id="842" r:id="rId33"/>
    <p:sldId id="843" r:id="rId34"/>
    <p:sldId id="844" r:id="rId35"/>
    <p:sldId id="845" r:id="rId36"/>
    <p:sldId id="824" r:id="rId37"/>
    <p:sldId id="846" r:id="rId38"/>
    <p:sldId id="847" r:id="rId39"/>
    <p:sldId id="848" r:id="rId40"/>
    <p:sldId id="849" r:id="rId41"/>
    <p:sldId id="830" r:id="rId42"/>
    <p:sldId id="850" r:id="rId43"/>
    <p:sldId id="866" r:id="rId44"/>
    <p:sldId id="851" r:id="rId45"/>
    <p:sldId id="852" r:id="rId46"/>
    <p:sldId id="867" r:id="rId47"/>
    <p:sldId id="853" r:id="rId48"/>
    <p:sldId id="854" r:id="rId49"/>
    <p:sldId id="855" r:id="rId50"/>
    <p:sldId id="784" r:id="rId51"/>
    <p:sldId id="868" r:id="rId52"/>
    <p:sldId id="869" r:id="rId53"/>
    <p:sldId id="857" r:id="rId54"/>
    <p:sldId id="870" r:id="rId55"/>
    <p:sldId id="858" r:id="rId56"/>
    <p:sldId id="871" r:id="rId57"/>
    <p:sldId id="859" r:id="rId58"/>
    <p:sldId id="860" r:id="rId59"/>
    <p:sldId id="771" r:id="rId60"/>
    <p:sldId id="765" r:id="rId61"/>
    <p:sldId id="766" r:id="rId62"/>
    <p:sldId id="773" r:id="rId63"/>
    <p:sldId id="291" r:id="rId6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5" autoAdjust="0"/>
    <p:restoredTop sz="79374" autoAdjust="0"/>
  </p:normalViewPr>
  <p:slideViewPr>
    <p:cSldViewPr snapToGrid="0" showGuides="1">
      <p:cViewPr varScale="1">
        <p:scale>
          <a:sx n="116" d="100"/>
          <a:sy n="116" d="100"/>
        </p:scale>
        <p:origin x="954" y="10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2.1.2.3 – Default Static Route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2.1.2.4 – Summary</a:t>
            </a:r>
            <a:r>
              <a:rPr lang="en-US" baseline="0" dirty="0" smtClean="0"/>
              <a:t> Static Route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2.1.2.5 –</a:t>
            </a:r>
            <a:r>
              <a:rPr lang="en-US" baseline="0" dirty="0" smtClean="0"/>
              <a:t> Floating Static Route</a:t>
            </a:r>
          </a:p>
          <a:p>
            <a:endParaRPr 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2.2 – Configure Static and Default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7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2.2.1.1 –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 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4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Fully Specified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7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2.2.1.6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 a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2.2.2.2 – Configure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7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2.2.2.3 – Verify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2.2.2.4 – Packet Tracer – Configuring</a:t>
            </a:r>
            <a:r>
              <a:rPr lang="en-US" baseline="0" dirty="0" smtClean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3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2.2.2.5 – Lab– Configuring</a:t>
            </a:r>
            <a:r>
              <a:rPr lang="en-US" baseline="0" dirty="0" smtClean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58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2.2.3.1 – The</a:t>
            </a:r>
            <a:r>
              <a:rPr lang="en-US" baseline="0" dirty="0" smtClean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2.2.3.1 – The</a:t>
            </a:r>
            <a:r>
              <a:rPr lang="en-US" baseline="0" dirty="0" smtClean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0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2.2.3.2 – Next</a:t>
            </a:r>
            <a:r>
              <a:rPr lang="en-US" baseline="0" dirty="0" smtClean="0"/>
              <a:t>-</a:t>
            </a:r>
            <a:r>
              <a:rPr lang="en-US" dirty="0" smtClean="0"/>
              <a:t>Hop</a:t>
            </a:r>
            <a:r>
              <a:rPr lang="en-US" baseline="0" dirty="0" smtClean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22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2.2.3.2 – Next—Hop</a:t>
            </a:r>
            <a:r>
              <a:rPr lang="en-US" baseline="0" dirty="0" smtClean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66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2.2.3.3 – Configure a Next</a:t>
            </a:r>
            <a:r>
              <a:rPr lang="en-US" baseline="0" dirty="0" smtClean="0"/>
              <a:t> Hop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44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2.2.3.4 – Configure a Directly Connected Static IPv6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40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2.2.3.5 – Configure a Fully Specified Static IPv6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12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2.2.3.6 – Verify IPv6</a:t>
            </a:r>
            <a:r>
              <a:rPr lang="en-US" baseline="0" dirty="0" smtClean="0"/>
              <a:t> Static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39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2.2.4.1 – Default</a:t>
            </a:r>
            <a:r>
              <a:rPr lang="en-US" baseline="0" dirty="0" smtClean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2.2.4.2 – Configure</a:t>
            </a:r>
            <a:r>
              <a:rPr lang="en-US" baseline="0" dirty="0" smtClean="0"/>
              <a:t> a </a:t>
            </a:r>
            <a:r>
              <a:rPr lang="en-US" dirty="0" smtClean="0"/>
              <a:t>Default</a:t>
            </a:r>
            <a:r>
              <a:rPr lang="en-US" baseline="0" dirty="0" smtClean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8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2.2.4.3 – Verify</a:t>
            </a:r>
            <a:r>
              <a:rPr lang="en-US" baseline="0" dirty="0" smtClean="0"/>
              <a:t> a </a:t>
            </a:r>
            <a:r>
              <a:rPr lang="en-US" dirty="0" smtClean="0"/>
              <a:t>Default</a:t>
            </a:r>
            <a:r>
              <a:rPr lang="en-US" baseline="0" dirty="0" smtClean="0"/>
              <a:t>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23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2.2.4.4 – Packet Tracer – Configuring IPv6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2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2.1 – Implement Static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2.2.4.5 – Lab – Configuring IPv6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2.2.5.1 – Floating Static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2.2.5.2 – Configure an IPv4 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2.2.5.3 – Test</a:t>
            </a:r>
            <a:r>
              <a:rPr lang="en-US" baseline="0" dirty="0" smtClean="0"/>
              <a:t> </a:t>
            </a:r>
            <a:r>
              <a:rPr lang="en-US" baseline="0" smtClean="0"/>
              <a:t>the IPv4 </a:t>
            </a:r>
            <a:r>
              <a:rPr lang="en-US" dirty="0" smtClean="0"/>
              <a:t>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7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2.2.5.3 – Test</a:t>
            </a:r>
            <a:r>
              <a:rPr lang="en-US" baseline="0" dirty="0" smtClean="0"/>
              <a:t> the IPv4 </a:t>
            </a:r>
            <a:r>
              <a:rPr lang="en-US" dirty="0" smtClean="0"/>
              <a:t>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9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2.2.5.4 –Configure an IPv6 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1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2.2.5.5 –Packet Tracer - Configuring Floating Static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2.2.6 – Configure Static</a:t>
            </a:r>
            <a:r>
              <a:rPr lang="en-US" baseline="0" dirty="0" smtClean="0"/>
              <a:t> Host Routes</a:t>
            </a:r>
            <a:endParaRPr lang="en-US" dirty="0" smtClean="0"/>
          </a:p>
          <a:p>
            <a:r>
              <a:rPr lang="en-US" dirty="0" smtClean="0"/>
              <a:t>2.2.6.1 – Automatically Installed Host </a:t>
            </a:r>
            <a:r>
              <a:rPr lang="en-US" baseline="0" dirty="0" smtClean="0"/>
              <a:t>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39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2.2.6 – Configure Static</a:t>
            </a:r>
            <a:r>
              <a:rPr lang="en-US" baseline="0" dirty="0" smtClean="0"/>
              <a:t> Host Routes</a:t>
            </a:r>
            <a:endParaRPr lang="en-US" dirty="0" smtClean="0"/>
          </a:p>
          <a:p>
            <a:r>
              <a:rPr lang="en-US" dirty="0" smtClean="0"/>
              <a:t>2.2.6.2 – Configure IPv4 and IPv6 Static Host </a:t>
            </a:r>
            <a:r>
              <a:rPr lang="en-US" baseline="0" dirty="0" smtClean="0"/>
              <a:t>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01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2.3 – Troubleshoot</a:t>
            </a:r>
            <a:r>
              <a:rPr lang="en-US" sz="1200" b="0" baseline="0" dirty="0" smtClean="0"/>
              <a:t> Static and Default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0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2.1.1.1</a:t>
            </a:r>
            <a:r>
              <a:rPr lang="en-US" baseline="0" dirty="0" smtClean="0">
                <a:latin typeface="Arial" charset="0"/>
              </a:rPr>
              <a:t> – Reach Remote Networks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80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64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2.3.2.1 – Troubleshoot</a:t>
            </a:r>
            <a:r>
              <a:rPr lang="en-US" baseline="0" dirty="0" smtClean="0"/>
              <a:t> a Missing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8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2.3.2.1 – Troubleshoot</a:t>
            </a:r>
            <a:r>
              <a:rPr lang="en-US" baseline="0" dirty="0" smtClean="0"/>
              <a:t> a Missing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05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2.3.2.2 – Solve a Connectivity</a:t>
            </a:r>
            <a:r>
              <a:rPr lang="en-US" baseline="0" dirty="0" smtClean="0"/>
              <a:t> Problem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67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2.3.2.2 – Solve a Connectivity</a:t>
            </a:r>
            <a:r>
              <a:rPr lang="en-US" baseline="0" dirty="0" smtClean="0"/>
              <a:t> Problem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6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2.3.2.3 – Packet Tracer – Troubleshooting</a:t>
            </a:r>
            <a:r>
              <a:rPr lang="en-US" baseline="0" dirty="0" smtClean="0"/>
              <a:t>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579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2.3.2.4 – Lab – Troubleshooting</a:t>
            </a:r>
            <a:r>
              <a:rPr lang="en-US" baseline="0" dirty="0" smtClean="0"/>
              <a:t>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809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r>
              <a:rPr lang="en-US" dirty="0" smtClean="0"/>
              <a:t>2.4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2.1.1.2 – Why Use Static Routing?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60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2.4 – Summary</a:t>
            </a:r>
          </a:p>
          <a:p>
            <a:r>
              <a:rPr lang="en-US" dirty="0" smtClean="0"/>
              <a:t>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2.4.1.2 – </a:t>
            </a:r>
            <a:r>
              <a:rPr lang="en-US" dirty="0" smtClean="0"/>
              <a:t>Chapter 2: Static Routing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2.1.1.3 – When</a:t>
            </a:r>
            <a:r>
              <a:rPr lang="en-US" baseline="0" dirty="0" smtClean="0">
                <a:latin typeface="Arial" charset="0"/>
              </a:rPr>
              <a:t> to Use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2.1.2.1 – Static Route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2.1.2.2 – Standard Static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2: </a:t>
            </a:r>
            <a:r>
              <a:rPr lang="en-US" dirty="0" smtClean="0"/>
              <a:t>Static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302403" cy="9529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 smtClean="0"/>
              <a:t>Routing and Switching Essentials </a:t>
            </a:r>
            <a:r>
              <a:rPr lang="en-US" dirty="0"/>
              <a:t>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377135" cy="4155319"/>
          </a:xfrm>
        </p:spPr>
        <p:txBody>
          <a:bodyPr/>
          <a:lstStyle/>
          <a:p>
            <a:r>
              <a:rPr lang="en-US" dirty="0" smtClean="0"/>
              <a:t>Default route matches all packets and is used when a packet does not match a specific route in the routing table</a:t>
            </a:r>
          </a:p>
          <a:p>
            <a:r>
              <a:rPr lang="en-US" dirty="0" smtClean="0"/>
              <a:t>Can be dynamically learned or statically configured</a:t>
            </a:r>
          </a:p>
          <a:p>
            <a:r>
              <a:rPr lang="en-US" dirty="0" smtClean="0"/>
              <a:t>Default Static route uses 0.0.0.0/0 as the destination IPv4 address</a:t>
            </a:r>
          </a:p>
          <a:p>
            <a:r>
              <a:rPr lang="en-US" dirty="0" smtClean="0"/>
              <a:t>Creates a Gateway of Last Resort</a:t>
            </a:r>
          </a:p>
          <a:p>
            <a:r>
              <a:rPr lang="en-US" dirty="0" smtClean="0"/>
              <a:t>Common use is when connecting a company’s edge router to the ISP network</a:t>
            </a:r>
          </a:p>
          <a:p>
            <a:r>
              <a:rPr lang="en-US" dirty="0" smtClean="0"/>
              <a:t>Router has only one router to which it is connected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</a:t>
            </a:r>
            <a:r>
              <a:rPr lang="en-US" sz="1600" dirty="0" smtClean="0"/>
              <a:t>Routes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Default Static Route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798944"/>
            <a:ext cx="4292331" cy="28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Multiple static routes can be summarized into a single network address</a:t>
            </a:r>
          </a:p>
          <a:p>
            <a:pPr lvl="1"/>
            <a:r>
              <a:rPr lang="en-CA" altLang="en-US" dirty="0" smtClean="0"/>
              <a:t>Destination networks must be contiguous</a:t>
            </a:r>
          </a:p>
          <a:p>
            <a:pPr lvl="1"/>
            <a:r>
              <a:rPr lang="en-CA" altLang="en-US" dirty="0" smtClean="0"/>
              <a:t>Multiple static routes must use the same exit interface or next hop</a:t>
            </a:r>
          </a:p>
          <a:p>
            <a:pPr lvl="1"/>
            <a:r>
              <a:rPr lang="en-CA" altLang="en-US" dirty="0" smtClean="0"/>
              <a:t>In figure, four networks is summarized into one summary static route</a:t>
            </a:r>
            <a:endParaRPr lang="en-CA" alt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Routes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Summary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142830"/>
            <a:ext cx="5187950" cy="23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8421"/>
            <a:ext cx="3628918" cy="3976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Static routes that are used to provide a backup path</a:t>
            </a:r>
          </a:p>
          <a:p>
            <a:pPr>
              <a:defRPr/>
            </a:pPr>
            <a:r>
              <a:rPr lang="en-US" dirty="0" smtClean="0"/>
              <a:t>Used when primary route is not available</a:t>
            </a:r>
          </a:p>
          <a:p>
            <a:pPr>
              <a:defRPr/>
            </a:pPr>
            <a:r>
              <a:rPr lang="en-US" dirty="0" smtClean="0"/>
              <a:t>Configured with a higher administrative distance (trustworthiness) than the primary route</a:t>
            </a:r>
          </a:p>
          <a:p>
            <a:pPr>
              <a:defRPr/>
            </a:pPr>
            <a:r>
              <a:rPr lang="en-US" dirty="0" smtClean="0"/>
              <a:t>Example: EIGRP administrative distance equals 90. A floating static route with an AD of 91 or higher would serve as backup route and will be used if EIGRP route goes down.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Types of Static Routes</a:t>
            </a:r>
            <a:br>
              <a:rPr lang="en-CA" altLang="en-US" sz="1600" dirty="0" smtClean="0"/>
            </a:br>
            <a:r>
              <a:rPr lang="en-CA" altLang="en-US" dirty="0" smtClean="0"/>
              <a:t>Floating Static Route</a:t>
            </a:r>
            <a:endParaRPr lang="en-CA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83" y="958324"/>
            <a:ext cx="5371017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4300" y="1098603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Floating Static Route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2.2 Configure Static and Default Routes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249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err="1" smtClean="0"/>
              <a:t>ip</a:t>
            </a:r>
            <a:r>
              <a:rPr lang="en-CA" altLang="en-US" dirty="0" smtClean="0"/>
              <a:t> route Command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02434"/>
            <a:ext cx="6661150" cy="39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 smtClean="0"/>
              <a:t>Next-Hop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78345"/>
            <a:ext cx="8669735" cy="382155"/>
          </a:xfrm>
        </p:spPr>
        <p:txBody>
          <a:bodyPr/>
          <a:lstStyle/>
          <a:p>
            <a:r>
              <a:rPr lang="en-CA" altLang="en-US" dirty="0" smtClean="0"/>
              <a:t>In this example, each router only has entries for directly connected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30"/>
          <a:stretch/>
        </p:blipFill>
        <p:spPr>
          <a:xfrm>
            <a:off x="250973" y="1879588"/>
            <a:ext cx="2846884" cy="209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78" r="3478"/>
          <a:stretch/>
        </p:blipFill>
        <p:spPr>
          <a:xfrm>
            <a:off x="3302570" y="1901404"/>
            <a:ext cx="2677616" cy="2047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000" r="1240"/>
          <a:stretch/>
        </p:blipFill>
        <p:spPr>
          <a:xfrm>
            <a:off x="6184900" y="1887216"/>
            <a:ext cx="2728219" cy="2040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39" t="18173" r="1958" b="7270"/>
          <a:stretch/>
        </p:blipFill>
        <p:spPr>
          <a:xfrm>
            <a:off x="3302569" y="3914694"/>
            <a:ext cx="2677617" cy="1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51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42600"/>
            <a:ext cx="9144000" cy="757551"/>
          </a:xfrm>
        </p:spPr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 smtClean="0"/>
              <a:t>Next-Hop Options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205345"/>
            <a:ext cx="4862423" cy="3265055"/>
          </a:xfrm>
        </p:spPr>
        <p:txBody>
          <a:bodyPr/>
          <a:lstStyle/>
          <a:p>
            <a:r>
              <a:rPr lang="en-CA" altLang="en-US" dirty="0" smtClean="0"/>
              <a:t>R1 does not have an entry in its routing table for the R3 LAN network</a:t>
            </a:r>
          </a:p>
          <a:p>
            <a:r>
              <a:rPr lang="en-CA" altLang="en-US" dirty="0" smtClean="0"/>
              <a:t>In a static route next-hop can be identified by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Next-hop IP address</a:t>
            </a:r>
          </a:p>
          <a:p>
            <a:pPr lvl="1"/>
            <a:r>
              <a:rPr lang="en-CA" altLang="en-US" dirty="0" smtClean="0"/>
              <a:t>Router exit interface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Next-hop IP address and exit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82174"/>
            <a:ext cx="2860994" cy="2210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2631125"/>
            <a:ext cx="2953156" cy="2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5" y="987981"/>
            <a:ext cx="3784468" cy="1774922"/>
          </a:xfrm>
        </p:spPr>
        <p:txBody>
          <a:bodyPr/>
          <a:lstStyle/>
          <a:p>
            <a:r>
              <a:rPr lang="en-CA" altLang="en-US" dirty="0" smtClean="0"/>
              <a:t>In this example, only the next-hop IP address is specified</a:t>
            </a:r>
          </a:p>
          <a:p>
            <a:r>
              <a:rPr lang="en-CA" altLang="en-US" dirty="0" smtClean="0"/>
              <a:t>Before packet is forwarded the router must determine the exit interface to use (route resolvability)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Configure </a:t>
            </a:r>
            <a:r>
              <a:rPr lang="en-US" dirty="0"/>
              <a:t>a Next-Hop Static Route</a:t>
            </a: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987981"/>
            <a:ext cx="4559301" cy="3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24" y="3803825"/>
            <a:ext cx="4629135" cy="980131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4" y="987980"/>
            <a:ext cx="3794419" cy="3795975"/>
          </a:xfrm>
        </p:spPr>
        <p:txBody>
          <a:bodyPr/>
          <a:lstStyle/>
          <a:p>
            <a:r>
              <a:rPr lang="en-CA" altLang="en-US" dirty="0" smtClean="0"/>
              <a:t>In example, when a packet is destined for 192.168.2.0/24 network, R1:</a:t>
            </a:r>
          </a:p>
          <a:p>
            <a:pPr lvl="1"/>
            <a:r>
              <a:rPr lang="en-CA" altLang="en-US" dirty="0" smtClean="0"/>
              <a:t>Looks for match (</a:t>
            </a:r>
            <a:r>
              <a:rPr lang="en-CA" altLang="en-US" dirty="0" smtClean="0">
                <a:solidFill>
                  <a:srgbClr val="FFC000"/>
                </a:solidFill>
              </a:rPr>
              <a:t>#1</a:t>
            </a:r>
            <a:r>
              <a:rPr lang="en-CA" altLang="en-US" dirty="0" smtClean="0"/>
              <a:t>) and needs to forward packets to 172.16.2.2</a:t>
            </a:r>
          </a:p>
          <a:p>
            <a:pPr lvl="1"/>
            <a:r>
              <a:rPr lang="en-CA" altLang="en-US" dirty="0" smtClean="0"/>
              <a:t>R1 must determine how to reach 172.16.2.2 first</a:t>
            </a:r>
          </a:p>
          <a:p>
            <a:pPr lvl="1"/>
            <a:r>
              <a:rPr lang="en-CA" altLang="en-US" dirty="0" smtClean="0"/>
              <a:t>Searches a second time for 172.16.2.0/24 </a:t>
            </a:r>
            <a:r>
              <a:rPr lang="en-CA" altLang="en-US" dirty="0"/>
              <a:t>(</a:t>
            </a:r>
            <a:r>
              <a:rPr lang="en-CA" altLang="en-US" dirty="0">
                <a:solidFill>
                  <a:srgbClr val="FFC000"/>
                </a:solidFill>
              </a:rPr>
              <a:t>#2</a:t>
            </a:r>
            <a:r>
              <a:rPr lang="en-CA" altLang="en-US" dirty="0" smtClean="0"/>
              <a:t>) and matches to exit interface s0/0/0</a:t>
            </a:r>
          </a:p>
          <a:p>
            <a:pPr lvl="1"/>
            <a:r>
              <a:rPr lang="en-CA" altLang="en-US" dirty="0" smtClean="0"/>
              <a:t>Takes two routing table lookups, process referred to as recursive lookup</a:t>
            </a:r>
          </a:p>
          <a:p>
            <a:pPr lvl="1"/>
            <a:r>
              <a:rPr lang="en-CA" altLang="en-US" dirty="0" smtClean="0"/>
              <a:t>If the exit interface is “down” or “administratively down” then the static route configured with next-hop will not be installed in routing table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Configure </a:t>
            </a:r>
            <a:r>
              <a:rPr lang="en-US" dirty="0"/>
              <a:t>a Next-Hop Static </a:t>
            </a:r>
            <a:r>
              <a:rPr lang="en-US" dirty="0" smtClean="0"/>
              <a:t>Route (Cont.)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798944"/>
            <a:ext cx="4484585" cy="3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4389835" cy="4155319"/>
          </a:xfrm>
        </p:spPr>
        <p:txBody>
          <a:bodyPr/>
          <a:lstStyle/>
          <a:p>
            <a:r>
              <a:rPr lang="en-US" altLang="en-US" dirty="0" smtClean="0"/>
              <a:t>Use the exit interface to specify next-hop so no other lookups are required</a:t>
            </a:r>
          </a:p>
          <a:p>
            <a:r>
              <a:rPr lang="en-US" altLang="en-US" dirty="0" smtClean="0"/>
              <a:t>Administrative distance of static route is 1</a:t>
            </a:r>
          </a:p>
          <a:p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Directly Connected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4" y="2124299"/>
            <a:ext cx="3686614" cy="2338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70"/>
          <a:stretch/>
        </p:blipFill>
        <p:spPr>
          <a:xfrm>
            <a:off x="4648199" y="1117600"/>
            <a:ext cx="4260850" cy="314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9" y="4266552"/>
            <a:ext cx="4260849" cy="3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97344"/>
            <a:ext cx="8853286" cy="4155319"/>
          </a:xfrm>
        </p:spPr>
        <p:txBody>
          <a:bodyPr/>
          <a:lstStyle/>
          <a:p>
            <a:r>
              <a:rPr lang="en-CA" sz="1600" dirty="0"/>
              <a:t>2.1 </a:t>
            </a:r>
            <a:r>
              <a:rPr lang="en-CA" sz="1600" dirty="0" smtClean="0"/>
              <a:t>Static Routing Advantages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 smtClean="0"/>
              <a:t>Explain </a:t>
            </a:r>
            <a:r>
              <a:rPr lang="en-CA" sz="1400" dirty="0"/>
              <a:t>how static routes are implemented in a small to medium-sized business network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advantages and disadvantages of static routing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purpose of different types of static routes.</a:t>
            </a:r>
            <a:endParaRPr lang="en-US" sz="1400" dirty="0"/>
          </a:p>
          <a:p>
            <a:r>
              <a:rPr lang="en-CA" sz="1600" dirty="0"/>
              <a:t>2.2 </a:t>
            </a:r>
            <a:r>
              <a:rPr lang="en-CA" sz="1600" dirty="0" smtClean="0"/>
              <a:t>Configure Static and Default Routes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Configure static routes to enable connectivity in a small to medium-sized business network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static routes by specifying a next-hop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IPv4 default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IPv6 static routes by specifying a next-hop address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IPv6 default route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floating static route to provide a backup connection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and IPv6 static host routes that direct traffic to a specific host.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18664" y="900545"/>
            <a:ext cx="8682436" cy="2210956"/>
          </a:xfrm>
        </p:spPr>
        <p:txBody>
          <a:bodyPr/>
          <a:lstStyle/>
          <a:p>
            <a:r>
              <a:rPr lang="en-US" altLang="en-US" dirty="0" smtClean="0"/>
              <a:t>Cisco Express Forwarding (CEF) </a:t>
            </a:r>
          </a:p>
          <a:p>
            <a:pPr lvl="1"/>
            <a:r>
              <a:rPr lang="en-US" altLang="en-US" dirty="0" smtClean="0"/>
              <a:t>default behavior on IOS 12.0 or later</a:t>
            </a:r>
          </a:p>
          <a:p>
            <a:pPr lvl="1"/>
            <a:r>
              <a:rPr lang="en-US" altLang="en-US" dirty="0" smtClean="0"/>
              <a:t>provides optimized lookup </a:t>
            </a:r>
          </a:p>
          <a:p>
            <a:pPr lvl="1"/>
            <a:r>
              <a:rPr lang="en-US" altLang="en-US" dirty="0"/>
              <a:t>u</a:t>
            </a:r>
            <a:r>
              <a:rPr lang="en-US" altLang="en-US" dirty="0" smtClean="0"/>
              <a:t>ses a Forwarding Information Base (FIB) which is a copy of the routing table and an adjacency table that includes Layer 2 addresses</a:t>
            </a:r>
          </a:p>
          <a:p>
            <a:pPr lvl="1"/>
            <a:r>
              <a:rPr lang="en-US" altLang="en-US" dirty="0" smtClean="0"/>
              <a:t>no recursive lookup needed for next-hop IP address lookups</a:t>
            </a:r>
          </a:p>
          <a:p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Directly Connected Static Route (Cont.)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69794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7001" y="798945"/>
            <a:ext cx="4521200" cy="1702955"/>
          </a:xfrm>
        </p:spPr>
        <p:txBody>
          <a:bodyPr/>
          <a:lstStyle/>
          <a:p>
            <a:r>
              <a:rPr lang="en-US" altLang="en-US" sz="1400" dirty="0" smtClean="0"/>
              <a:t>Both the exit interface and the next-hop IP address are specified</a:t>
            </a:r>
          </a:p>
          <a:p>
            <a:r>
              <a:rPr lang="en-US" altLang="en-US" sz="1400" dirty="0" smtClean="0"/>
              <a:t>When exit interface is an Ethernet network, fully specified static route is used</a:t>
            </a:r>
          </a:p>
          <a:p>
            <a:r>
              <a:rPr lang="en-US" altLang="en-US" sz="1400" dirty="0" smtClean="0"/>
              <a:t>Note: With CEF, a next-hop address could be used instead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Fully Specified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3" y="2501900"/>
            <a:ext cx="3176489" cy="211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086"/>
          <a:stretch/>
        </p:blipFill>
        <p:spPr>
          <a:xfrm>
            <a:off x="4471789" y="857139"/>
            <a:ext cx="4202311" cy="3238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6016" b="19677"/>
          <a:stretch/>
        </p:blipFill>
        <p:spPr>
          <a:xfrm>
            <a:off x="4533902" y="4095861"/>
            <a:ext cx="4038598" cy="3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Verify a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206500"/>
            <a:ext cx="4246226" cy="3250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30" y="142892"/>
            <a:ext cx="2862159" cy="2206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30" y="2545331"/>
            <a:ext cx="2932070" cy="23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2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57551"/>
          </a:xfrm>
        </p:spPr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52" y="2074982"/>
            <a:ext cx="5366688" cy="2710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782320"/>
            <a:ext cx="8788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static routes are commonly used when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connecting: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An edge router to a service provider network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stub router (a router with only one upstream neighbor router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 is used when no other routes in the routing table match the destination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/>
              <a:t>C</a:t>
            </a:r>
            <a:r>
              <a:rPr lang="en-CA" altLang="en-US" dirty="0" smtClean="0"/>
              <a:t>onfigure a 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3"/>
          <a:stretch/>
        </p:blipFill>
        <p:spPr>
          <a:xfrm>
            <a:off x="1117093" y="798944"/>
            <a:ext cx="6681216" cy="3858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1500" y="971719"/>
            <a:ext cx="1511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Any packets not matching route entries are forwarded to 172.16.2.2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8292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210303" cy="4155319"/>
          </a:xfrm>
        </p:spPr>
        <p:txBody>
          <a:bodyPr/>
          <a:lstStyle/>
          <a:p>
            <a:r>
              <a:rPr lang="en-US" altLang="en-US" b="1" dirty="0"/>
              <a:t>s</a:t>
            </a:r>
            <a:r>
              <a:rPr lang="en-US" altLang="en-US" b="1" dirty="0" smtClean="0"/>
              <a:t>how </a:t>
            </a:r>
            <a:r>
              <a:rPr lang="en-US" altLang="en-US" b="1" dirty="0" err="1" smtClean="0"/>
              <a:t>ip</a:t>
            </a:r>
            <a:r>
              <a:rPr lang="en-US" altLang="en-US" b="1" dirty="0" smtClean="0"/>
              <a:t> route static</a:t>
            </a:r>
            <a:r>
              <a:rPr lang="en-US" altLang="en-US" dirty="0" smtClean="0"/>
              <a:t> displays just the static routes</a:t>
            </a:r>
          </a:p>
          <a:p>
            <a:pPr lvl="1"/>
            <a:r>
              <a:rPr lang="en-US" altLang="en-US" b="1" dirty="0" smtClean="0"/>
              <a:t>S</a:t>
            </a:r>
            <a:r>
              <a:rPr lang="en-US" altLang="en-US" dirty="0" smtClean="0"/>
              <a:t> indicates static route</a:t>
            </a:r>
          </a:p>
          <a:p>
            <a:pPr lvl="1"/>
            <a:r>
              <a:rPr lang="en-US" altLang="en-US" dirty="0"/>
              <a:t>c</a:t>
            </a:r>
            <a:r>
              <a:rPr lang="en-US" altLang="en-US" dirty="0" smtClean="0"/>
              <a:t>andidate default route indicated by </a:t>
            </a:r>
            <a:r>
              <a:rPr lang="en-US" altLang="en-US" sz="1600" dirty="0" smtClean="0"/>
              <a:t>*</a:t>
            </a:r>
            <a:endParaRPr lang="en-US" altLang="en-US" sz="1600" dirty="0"/>
          </a:p>
          <a:p>
            <a:pPr lvl="1"/>
            <a:r>
              <a:rPr lang="en-US" altLang="en-US" dirty="0" smtClean="0"/>
              <a:t>/0 mask in route entry indicates none of the bits are required to match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Verify a Default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2" y="798944"/>
            <a:ext cx="4765407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2" y="4152900"/>
            <a:ext cx="4765407" cy="5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5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Packet Tracer – Configuring IPv4 Static and Default Routes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10" t="2416" r="819"/>
          <a:stretch/>
        </p:blipFill>
        <p:spPr>
          <a:xfrm>
            <a:off x="1778000" y="889000"/>
            <a:ext cx="5067300" cy="363843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55829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Lab – Configuring IPv4 Static and Default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18" r="2670"/>
          <a:stretch/>
        </p:blipFill>
        <p:spPr>
          <a:xfrm>
            <a:off x="2257275" y="798944"/>
            <a:ext cx="4629452" cy="41540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06238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The ipv6 route Command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798944"/>
            <a:ext cx="8724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The ipv6 route </a:t>
            </a:r>
            <a:r>
              <a:rPr lang="en-US" dirty="0" smtClean="0"/>
              <a:t>Command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4" y="798944"/>
            <a:ext cx="5778685" cy="410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" y="1143000"/>
            <a:ext cx="2197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unicast-routing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enables the router to forward IPv6 packets</a:t>
            </a:r>
          </a:p>
        </p:txBody>
      </p:sp>
    </p:spTree>
    <p:extLst>
      <p:ext uri="{BB962C8B-B14F-4D97-AF65-F5344CB8AC3E}">
        <p14:creationId xmlns:p14="http://schemas.microsoft.com/office/powerpoint/2010/main" val="2012331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2.3 Troubleshoot Static and Default Routes</a:t>
            </a:r>
            <a:endParaRPr lang="en-US" sz="1600" dirty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Given an IP addressing scheme, configure IP address parameters on devices to provide end-to-end connectivity in a small to medium-sized business network.</a:t>
            </a:r>
            <a:endParaRPr lang="en-US" sz="1400" dirty="0" smtClean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a router processes packets when a static route is configured</a:t>
            </a:r>
            <a:r>
              <a:rPr lang="en-US" sz="1400" dirty="0" smtClean="0"/>
              <a:t>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Troubleshoot common static and default route configuration issues</a:t>
            </a:r>
            <a:r>
              <a:rPr lang="en-US" sz="1400" dirty="0" smtClean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7" y="2223662"/>
            <a:ext cx="3836151" cy="970388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738065"/>
            <a:ext cx="8853286" cy="1006175"/>
          </a:xfrm>
        </p:spPr>
        <p:txBody>
          <a:bodyPr/>
          <a:lstStyle/>
          <a:p>
            <a:r>
              <a:rPr lang="en-US" altLang="en-US" dirty="0" smtClean="0"/>
              <a:t>Each router only knows about directly connected networks </a:t>
            </a:r>
          </a:p>
          <a:p>
            <a:pPr lvl="1" defTabSz="685777">
              <a:buFont typeface="Arial" panose="020B0604020202020204" pitchFamily="34" charset="0"/>
              <a:buChar char="•"/>
            </a:pPr>
            <a:r>
              <a:rPr lang="en-US" dirty="0" smtClean="0"/>
              <a:t>R1 can </a:t>
            </a:r>
            <a:r>
              <a:rPr lang="en-US" b="1" dirty="0" smtClean="0"/>
              <a:t>ping</a:t>
            </a:r>
            <a:r>
              <a:rPr lang="en-US" dirty="0" smtClean="0"/>
              <a:t> R2 (ipv6 2001:DB8:ACAD:4::2) but</a:t>
            </a:r>
            <a:r>
              <a:rPr lang="en-US" dirty="0"/>
              <a:t> </a:t>
            </a:r>
            <a:r>
              <a:rPr lang="en-US" dirty="0" smtClean="0"/>
              <a:t>cannot </a:t>
            </a:r>
            <a:r>
              <a:rPr lang="en-US" b="1" dirty="0" smtClean="0"/>
              <a:t>ping</a:t>
            </a:r>
            <a:r>
              <a:rPr lang="en-US" dirty="0" smtClean="0"/>
              <a:t> R3 (ipv6 2001:DB8:ACAD:3::2)</a:t>
            </a:r>
            <a:endParaRPr 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Next-Hop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8" y="1386613"/>
            <a:ext cx="3894654" cy="263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25"/>
          <a:stretch/>
        </p:blipFill>
        <p:spPr>
          <a:xfrm>
            <a:off x="317618" y="4021572"/>
            <a:ext cx="3894654" cy="73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8"/>
          <a:stretch/>
        </p:blipFill>
        <p:spPr>
          <a:xfrm>
            <a:off x="4785328" y="1419903"/>
            <a:ext cx="3876072" cy="862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326" y="3408483"/>
            <a:ext cx="3898280" cy="849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18"/>
          <a:stretch/>
        </p:blipFill>
        <p:spPr>
          <a:xfrm>
            <a:off x="4785326" y="4258181"/>
            <a:ext cx="3898282" cy="6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7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953965"/>
            <a:ext cx="8853286" cy="1928935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ext </a:t>
            </a:r>
            <a:r>
              <a:rPr lang="en-US" dirty="0"/>
              <a:t>hop can be identified by an IPv6 address, exit interface, or </a:t>
            </a:r>
            <a:r>
              <a:rPr lang="en-US" dirty="0" smtClean="0"/>
              <a:t>both.</a:t>
            </a:r>
          </a:p>
          <a:p>
            <a:r>
              <a:rPr lang="en-US" dirty="0"/>
              <a:t>D</a:t>
            </a:r>
            <a:r>
              <a:rPr lang="en-US" dirty="0" smtClean="0"/>
              <a:t>estination </a:t>
            </a:r>
            <a:r>
              <a:rPr lang="en-US" dirty="0"/>
              <a:t>is specified </a:t>
            </a:r>
            <a:r>
              <a:rPr lang="en-US" dirty="0" smtClean="0"/>
              <a:t>by one </a:t>
            </a:r>
            <a:r>
              <a:rPr lang="en-US" dirty="0"/>
              <a:t>of three route types: </a:t>
            </a:r>
          </a:p>
          <a:p>
            <a:pPr lvl="1"/>
            <a:r>
              <a:rPr lang="en-US" b="1" dirty="0"/>
              <a:t>Next-hop static IPv6 route </a:t>
            </a:r>
            <a:r>
              <a:rPr lang="en-US" dirty="0"/>
              <a:t>- Only the next-hop IPv6 address is specified</a:t>
            </a:r>
          </a:p>
          <a:p>
            <a:pPr lvl="1"/>
            <a:r>
              <a:rPr lang="en-US" b="1" dirty="0"/>
              <a:t>Directly connected static IPv6 route </a:t>
            </a:r>
            <a:r>
              <a:rPr lang="en-US" dirty="0"/>
              <a:t>- Only the router exit interface is specified</a:t>
            </a:r>
          </a:p>
          <a:p>
            <a:pPr lvl="1"/>
            <a:r>
              <a:rPr lang="en-US" b="1" dirty="0"/>
              <a:t>Fully specified static IPv6 route </a:t>
            </a:r>
            <a:r>
              <a:rPr lang="en-US" dirty="0"/>
              <a:t>- The next-hop IPv6 address and exit interface are specified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Next-Hop Options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81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Next Hop Static IPv6 </a:t>
            </a:r>
            <a:r>
              <a:rPr lang="en-US" dirty="0" smtClean="0"/>
              <a:t>Route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21243"/>
            <a:ext cx="4495801" cy="323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1398426"/>
            <a:ext cx="4033468" cy="2736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13208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Three </a:t>
            </a:r>
            <a:r>
              <a:rPr lang="en-US" sz="1600" b="1" dirty="0"/>
              <a:t>next-hop static routes are configured on </a:t>
            </a:r>
            <a:r>
              <a:rPr lang="en-US" sz="1600" b="1" dirty="0" smtClean="0"/>
              <a:t>R1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13300" y="875206"/>
            <a:ext cx="419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with IPv4, </a:t>
            </a:r>
            <a:r>
              <a:rPr lang="en-US" sz="1400" dirty="0" smtClean="0"/>
              <a:t>must </a:t>
            </a:r>
            <a:r>
              <a:rPr lang="en-US" sz="1400" dirty="0"/>
              <a:t>resolve the route to determine the exit interface to use to forward the </a:t>
            </a:r>
            <a:r>
              <a:rPr lang="en-US" sz="1400" dirty="0" smtClean="0"/>
              <a:t>packet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813300" y="4135014"/>
            <a:ext cx="4198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/>
              <a:t>IPv6 address matches the route for the directly connected network 2001:DB8:ACAD:4::/64 with the exit interface Serial 0/0/0. </a:t>
            </a:r>
          </a:p>
        </p:txBody>
      </p:sp>
    </p:spTree>
    <p:extLst>
      <p:ext uri="{BB962C8B-B14F-4D97-AF65-F5344CB8AC3E}">
        <p14:creationId xmlns:p14="http://schemas.microsoft.com/office/powerpoint/2010/main" val="191066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928256"/>
          </a:xfrm>
        </p:spPr>
        <p:txBody>
          <a:bodyPr/>
          <a:lstStyle/>
          <a:p>
            <a:r>
              <a:rPr lang="en-US" dirty="0" smtClean="0"/>
              <a:t>Alternative to next hop is to specify the exit interface</a:t>
            </a:r>
          </a:p>
          <a:p>
            <a:r>
              <a:rPr lang="en-US" dirty="0" smtClean="0"/>
              <a:t>Packet destined for 2001:DB8:ACAD:3::/64 network, forwarded out Serial 0/0/0 – no other lookups needed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</a:t>
            </a:r>
            <a:r>
              <a:rPr lang="en-US" dirty="0" smtClean="0"/>
              <a:t>Directly Connected Static IPv6 Route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905001"/>
            <a:ext cx="3704744" cy="2692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73" y="1752601"/>
            <a:ext cx="47444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471056"/>
          </a:xfrm>
        </p:spPr>
        <p:txBody>
          <a:bodyPr/>
          <a:lstStyle/>
          <a:p>
            <a:r>
              <a:rPr lang="en-US" altLang="en-US" dirty="0" smtClean="0"/>
              <a:t>Fully specified static route must be used if IPv6 link-local address is used </a:t>
            </a:r>
            <a:r>
              <a:rPr lang="en-US" altLang="en-US" smtClean="0"/>
              <a:t>as next-hop</a:t>
            </a:r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</a:t>
            </a:r>
            <a:r>
              <a:rPr lang="en-US" dirty="0" smtClean="0"/>
              <a:t>Fully Specified Static IPv6 Route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6" t="4354" r="989" b="4895"/>
          <a:stretch/>
        </p:blipFill>
        <p:spPr>
          <a:xfrm>
            <a:off x="1650058" y="1168713"/>
            <a:ext cx="561915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90" t="5652" b="5984"/>
          <a:stretch/>
        </p:blipFill>
        <p:spPr>
          <a:xfrm>
            <a:off x="1600200" y="3823013"/>
            <a:ext cx="5718868" cy="1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9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Verify IPv6 Static Routes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126311" y="929573"/>
            <a:ext cx="43307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20" b="1"/>
          <a:stretch/>
        </p:blipFill>
        <p:spPr>
          <a:xfrm>
            <a:off x="4572001" y="1295400"/>
            <a:ext cx="4439339" cy="1109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35250"/>
            <a:ext cx="4425503" cy="111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11" y="4015673"/>
            <a:ext cx="4356100" cy="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8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dirty="0"/>
              <a:t>Default Static IPv6 Route</a:t>
            </a:r>
            <a:endParaRPr lang="en-CA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6789"/>
            <a:ext cx="8853286" cy="482601"/>
          </a:xfrm>
        </p:spPr>
        <p:txBody>
          <a:bodyPr/>
          <a:lstStyle/>
          <a:p>
            <a:r>
              <a:rPr lang="en-US" altLang="en-US" dirty="0" smtClean="0"/>
              <a:t>Default static route matches all packets not specified in routing table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3" y="1369390"/>
            <a:ext cx="7842250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/>
              <a:t>C</a:t>
            </a:r>
            <a:r>
              <a:rPr lang="en-US" dirty="0" smtClean="0"/>
              <a:t>onfigure a Default </a:t>
            </a:r>
            <a:r>
              <a:rPr lang="en-US" dirty="0"/>
              <a:t>Static IPv6 Route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798944"/>
            <a:ext cx="5626100" cy="39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391395"/>
            <a:ext cx="2057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R1 is a stub router because it is only connected to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R2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More efficient to configure a default static IPv6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 in this topology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373477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Verify</a:t>
            </a:r>
            <a:r>
              <a:rPr lang="en-US" dirty="0" smtClean="0"/>
              <a:t> a Default Static Route</a:t>
            </a:r>
            <a:endParaRPr lang="en-CA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26656"/>
          </a:xfrm>
        </p:spPr>
        <p:txBody>
          <a:bodyPr/>
          <a:lstStyle/>
          <a:p>
            <a:r>
              <a:rPr lang="en-US" b="1" dirty="0" smtClean="0"/>
              <a:t>::/</a:t>
            </a:r>
            <a:r>
              <a:rPr lang="en-US" b="1" dirty="0"/>
              <a:t>0</a:t>
            </a:r>
            <a:r>
              <a:rPr lang="en-US" dirty="0"/>
              <a:t> mask indicates that none of the bits are required to </a:t>
            </a:r>
            <a:r>
              <a:rPr lang="en-US" dirty="0" smtClean="0"/>
              <a:t>match</a:t>
            </a:r>
          </a:p>
          <a:p>
            <a:r>
              <a:rPr lang="en-US" dirty="0" smtClean="0"/>
              <a:t> If a more </a:t>
            </a:r>
            <a:r>
              <a:rPr lang="en-US" dirty="0"/>
              <a:t>specific match does not exist, the default static IPv6 route matches all packets.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" y="1615941"/>
            <a:ext cx="3804354" cy="2590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9" y="4181340"/>
            <a:ext cx="3804354" cy="456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78006"/>
            <a:ext cx="4305300" cy="1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7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Packet Tracer – Configuring IPv6 Static and Default Routes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3" y="1034374"/>
            <a:ext cx="5448296" cy="38175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835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2.1 </a:t>
            </a:r>
            <a:r>
              <a:rPr lang="en-US" dirty="0" smtClean="0"/>
              <a:t>Implement Static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Lab – Configuring IPv6 Static and Default Routes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0" y="901700"/>
            <a:ext cx="5509781" cy="40831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4134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Floating Static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770835" cy="38873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Floating static routes have an administrative distance greater than the dynamic routing protocol or other static route</a:t>
            </a:r>
          </a:p>
          <a:p>
            <a:r>
              <a:rPr lang="en-CA" altLang="en-US" sz="1400" dirty="0" smtClean="0"/>
              <a:t>Used as backup routes</a:t>
            </a:r>
          </a:p>
          <a:p>
            <a:r>
              <a:rPr lang="en-US" altLang="en-US" sz="1400" dirty="0" smtClean="0"/>
              <a:t>Administrative distance of common routing protocols</a:t>
            </a:r>
          </a:p>
          <a:p>
            <a:pPr lvl="1"/>
            <a:r>
              <a:rPr lang="en-US" sz="1300" dirty="0" smtClean="0"/>
              <a:t>EIGRP = 90</a:t>
            </a:r>
          </a:p>
          <a:p>
            <a:pPr lvl="1"/>
            <a:r>
              <a:rPr lang="en-US" sz="1300" dirty="0" smtClean="0"/>
              <a:t>IGRP = 100</a:t>
            </a:r>
          </a:p>
          <a:p>
            <a:pPr lvl="1"/>
            <a:r>
              <a:rPr lang="en-US" sz="1300" dirty="0" smtClean="0"/>
              <a:t>OSPF = 110</a:t>
            </a:r>
          </a:p>
          <a:p>
            <a:pPr lvl="1"/>
            <a:r>
              <a:rPr lang="en-US" sz="1300" dirty="0" smtClean="0"/>
              <a:t>IS-IS = 115</a:t>
            </a:r>
          </a:p>
          <a:p>
            <a:pPr lvl="1"/>
            <a:r>
              <a:rPr lang="en-US" sz="1300" dirty="0" smtClean="0"/>
              <a:t>RIP = 120</a:t>
            </a:r>
          </a:p>
          <a:p>
            <a:r>
              <a:rPr lang="en-US" altLang="en-US" sz="1400" dirty="0" smtClean="0"/>
              <a:t>By default, AD of static route = 1</a:t>
            </a:r>
            <a:endParaRPr lang="en-US" sz="1400" dirty="0" smtClean="0"/>
          </a:p>
          <a:p>
            <a:r>
              <a:rPr lang="en-CA" altLang="en-US" dirty="0" smtClean="0"/>
              <a:t>Static route AD can be increased to make route less desirable until preferred route is lost</a:t>
            </a:r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98"/>
          <a:stretch/>
        </p:blipFill>
        <p:spPr>
          <a:xfrm>
            <a:off x="4572001" y="1339272"/>
            <a:ext cx="4324439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/>
              <a:t>C</a:t>
            </a:r>
            <a:r>
              <a:rPr lang="en-CA" altLang="en-US" dirty="0" smtClean="0"/>
              <a:t>onfigure a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" y="965200"/>
            <a:ext cx="432193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6900" y="36703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Preferred router from R1 is to R2 (AD = 1)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1504950"/>
            <a:ext cx="433832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Test the IPv4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9" y="1079501"/>
            <a:ext cx="4033372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079501"/>
            <a:ext cx="4032718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4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Test the IPv4 Floating Static Route 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4" y="1193800"/>
            <a:ext cx="4300798" cy="3181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03" y="1193800"/>
            <a:ext cx="4167815" cy="32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2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Configure an IPv6 Floating Static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58" y="899153"/>
            <a:ext cx="8853286" cy="382155"/>
          </a:xfrm>
        </p:spPr>
        <p:txBody>
          <a:bodyPr/>
          <a:lstStyle/>
          <a:p>
            <a:r>
              <a:rPr lang="en-CA" altLang="en-US" dirty="0" smtClean="0"/>
              <a:t>Similar to IPv4 floating static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562101"/>
            <a:ext cx="4718540" cy="296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21"/>
          <a:stretch/>
        </p:blipFill>
        <p:spPr>
          <a:xfrm>
            <a:off x="4908035" y="1203718"/>
            <a:ext cx="3675597" cy="94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036" y="2259915"/>
            <a:ext cx="3630165" cy="23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9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/>
              <a:t>P</a:t>
            </a:r>
            <a:r>
              <a:rPr lang="en-CA" altLang="en-US" dirty="0" smtClean="0"/>
              <a:t>acket Tracer - Configuring Floating Static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901812"/>
            <a:ext cx="5120901" cy="40003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09862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Static Host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Automatically Installed Host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8680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Host route is an IPv4 address with a 32-bit mask or IPv6 address with a 128-bit mask.</a:t>
            </a:r>
          </a:p>
          <a:p>
            <a:r>
              <a:rPr lang="en-CA" altLang="en-US" sz="1400" dirty="0" smtClean="0"/>
              <a:t>Automatically installed when IP address is configured</a:t>
            </a:r>
          </a:p>
          <a:p>
            <a:r>
              <a:rPr lang="en-CA" altLang="en-US" sz="1400" dirty="0" smtClean="0"/>
              <a:t>Configured as a static host route</a:t>
            </a:r>
          </a:p>
          <a:p>
            <a:r>
              <a:rPr lang="en-CA" altLang="en-US" sz="1400" dirty="0" smtClean="0"/>
              <a:t>Allows more efficiency for packets directed to the router</a:t>
            </a:r>
          </a:p>
          <a:p>
            <a:r>
              <a:rPr lang="en-CA" altLang="en-US" sz="1400" dirty="0" smtClean="0"/>
              <a:t>Local route marked with “L” (introduced in IOS 15)</a:t>
            </a:r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1" y="2552701"/>
            <a:ext cx="3199766" cy="236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70"/>
          <a:stretch/>
        </p:blipFill>
        <p:spPr>
          <a:xfrm>
            <a:off x="4933864" y="1390073"/>
            <a:ext cx="4063487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1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Static Host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Configure IPv4 and IPv6 Static Host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" y="773544"/>
            <a:ext cx="4575543" cy="328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1" y="4050144"/>
            <a:ext cx="4575543" cy="713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64" y="1282700"/>
            <a:ext cx="389454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2.3 Troubleshoot Static and Default Routes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9003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283856"/>
          </a:xfrm>
        </p:spPr>
        <p:txBody>
          <a:bodyPr/>
          <a:lstStyle/>
          <a:p>
            <a:r>
              <a:rPr lang="en-US" altLang="ja-JP" sz="1600" dirty="0" smtClean="0"/>
              <a:t>A router learns about remote networks in two ways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sz="1500" dirty="0" smtClean="0"/>
              <a:t>Manually entered into the route table using static routes</a:t>
            </a:r>
          </a:p>
          <a:p>
            <a:pPr lvl="2"/>
            <a:r>
              <a:rPr lang="en-US" altLang="ja-JP" sz="1400" dirty="0"/>
              <a:t>Static routes are not automatically updated and must be reconfigured when topology </a:t>
            </a:r>
            <a:r>
              <a:rPr lang="en-US" altLang="ja-JP" sz="1400" dirty="0" smtClean="0"/>
              <a:t>changes</a:t>
            </a:r>
          </a:p>
          <a:p>
            <a:pPr lvl="1"/>
            <a:r>
              <a:rPr lang="en-US" altLang="ja-JP" sz="1500" dirty="0" smtClean="0"/>
              <a:t>Dynamically (Automatically) learned using a routing protocol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Static Routing</a:t>
            </a:r>
            <a:br>
              <a:rPr lang="en-US" altLang="en-US" sz="1600" dirty="0" smtClean="0"/>
            </a:br>
            <a:r>
              <a:rPr lang="en-US" altLang="en-US" dirty="0" smtClean="0"/>
              <a:t>Reach Remote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209800"/>
            <a:ext cx="4301105" cy="2279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206927"/>
            <a:ext cx="3952135" cy="249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2206927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Static and Default Routes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18100" y="2206928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Dynamic Routing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Forwarding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798944"/>
            <a:ext cx="4322106" cy="249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977900"/>
            <a:ext cx="157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PC1 sending packet to PC3 - </a:t>
            </a:r>
            <a:r>
              <a:rPr lang="en-US" sz="1400" b="1" dirty="0"/>
              <a:t>Packet arrives on G0/0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6400" y="977900"/>
            <a:ext cx="1371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R1 has no specific route to 192.168.2.0 so uses default route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6" y="2286000"/>
            <a:ext cx="4355509" cy="245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3406" y="2374900"/>
            <a:ext cx="134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 encapsulates packet in new frame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6800" y="24003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Frame forwarded out S0/0/0</a:t>
            </a:r>
          </a:p>
        </p:txBody>
      </p:sp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</a:t>
            </a:r>
            <a:r>
              <a:rPr lang="en-US" dirty="0" smtClean="0"/>
              <a:t>Forwarding (Cont.)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" y="1384300"/>
            <a:ext cx="4247315" cy="2462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000" y="1524000"/>
            <a:ext cx="105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Packet arrives on S0/0/0 interface on R2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33700" y="1384300"/>
            <a:ext cx="143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de-encapsulates the frame and looks for a route to the </a:t>
            </a:r>
            <a:r>
              <a:rPr lang="en-US" sz="1400" b="1" dirty="0" smtClean="0"/>
              <a:t>destination 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15" y="2108775"/>
            <a:ext cx="4269066" cy="2349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64816" y="2108775"/>
            <a:ext cx="14041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has a static route </a:t>
            </a:r>
            <a:r>
              <a:rPr lang="en-US" sz="1400" b="1" dirty="0" smtClean="0"/>
              <a:t>to 192.168.2.0/24 </a:t>
            </a:r>
            <a:r>
              <a:rPr lang="en-US" sz="1400" b="1" dirty="0"/>
              <a:t>out </a:t>
            </a:r>
            <a:r>
              <a:rPr lang="en-US" sz="1400" b="1" dirty="0" smtClean="0"/>
              <a:t>the </a:t>
            </a:r>
            <a:r>
              <a:rPr lang="en-US" sz="1400" b="1" dirty="0"/>
              <a:t>Serial 0/0/1</a:t>
            </a:r>
            <a:r>
              <a:rPr lang="en-US" b="1" dirty="0"/>
              <a:t> </a:t>
            </a:r>
            <a:r>
              <a:rPr lang="en-US" sz="1400" b="1" dirty="0" smtClean="0"/>
              <a:t>interface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81015" y="2108775"/>
            <a:ext cx="1396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encapsulates the packet in a new </a:t>
            </a:r>
            <a:r>
              <a:rPr lang="en-US" sz="1400" b="1" dirty="0" smtClean="0"/>
              <a:t>frame</a:t>
            </a:r>
            <a:r>
              <a:rPr lang="en-US" sz="1400" b="1" dirty="0"/>
              <a:t> </a:t>
            </a:r>
            <a:r>
              <a:rPr lang="en-US" sz="1400" b="1" smtClean="0"/>
              <a:t>and forwards out S0/0/1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016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</a:t>
            </a:r>
            <a:r>
              <a:rPr lang="en-US" dirty="0" smtClean="0"/>
              <a:t>Forwarding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4" y="1168400"/>
            <a:ext cx="5907386" cy="331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484" y="1168400"/>
            <a:ext cx="1636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R3 de-encapsulates the frame and sees a connected route to 192.168.2.0/24 out G0/0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52900" y="1168400"/>
            <a:ext cx="189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 looks up the ARP table entry for 192.168.2.10 to find the Layer </a:t>
            </a:r>
            <a:r>
              <a:rPr lang="en-US" sz="1400" b="1"/>
              <a:t>2 </a:t>
            </a:r>
            <a:r>
              <a:rPr lang="en-US" sz="1400" b="1" smtClean="0"/>
              <a:t>MAC address </a:t>
            </a:r>
            <a:r>
              <a:rPr lang="en-US" sz="1400" b="1"/>
              <a:t>for </a:t>
            </a:r>
            <a:r>
              <a:rPr lang="en-US" sz="1400" b="1" smtClean="0"/>
              <a:t>PC3 (ARP used if needed for PC3 MAC) 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51600" y="1066800"/>
            <a:ext cx="22479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/>
              <a:t>R3 encapsulates the packet in a new frame with the MAC address of the </a:t>
            </a:r>
            <a:r>
              <a:rPr lang="en-US" sz="1400" b="1" dirty="0" smtClean="0"/>
              <a:t>G0/0 </a:t>
            </a:r>
            <a:r>
              <a:rPr lang="en-US" sz="1400" b="1" dirty="0"/>
              <a:t>interface as the source Layer 2 address and the MAC address of PC3 as the destination MAC </a:t>
            </a:r>
            <a:r>
              <a:rPr lang="en-US" sz="1400" b="1" dirty="0" smtClean="0"/>
              <a:t>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/>
              <a:t>Frame </a:t>
            </a:r>
            <a:r>
              <a:rPr lang="en-US" sz="1400" b="1" dirty="0"/>
              <a:t>is forwarded out of </a:t>
            </a:r>
            <a:r>
              <a:rPr lang="en-US" sz="1400" b="1" dirty="0" smtClean="0"/>
              <a:t>G0/0 interface and packet </a:t>
            </a:r>
            <a:r>
              <a:rPr lang="en-US" sz="1400" b="1" dirty="0"/>
              <a:t>arrives on the </a:t>
            </a:r>
            <a:r>
              <a:rPr lang="en-US" sz="1400" b="1" dirty="0" smtClean="0"/>
              <a:t>NIC </a:t>
            </a:r>
            <a:r>
              <a:rPr lang="en-US" sz="1400" b="1" dirty="0"/>
              <a:t>interface of </a:t>
            </a:r>
            <a:r>
              <a:rPr lang="en-US" sz="1400" b="1" dirty="0" smtClean="0"/>
              <a:t>PC3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24247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Troubleshoot </a:t>
            </a:r>
            <a:r>
              <a:rPr lang="en-US" dirty="0"/>
              <a:t>a Missing Route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5"/>
            <a:ext cx="4415235" cy="3696856"/>
          </a:xfrm>
        </p:spPr>
        <p:txBody>
          <a:bodyPr/>
          <a:lstStyle/>
          <a:p>
            <a:r>
              <a:rPr lang="en-US" dirty="0"/>
              <a:t>Common IOS troubleshooting commands include: </a:t>
            </a:r>
          </a:p>
          <a:p>
            <a:pPr lvl="1"/>
            <a:r>
              <a:rPr lang="en-US" b="1" dirty="0"/>
              <a:t>ping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traceroute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interface brief </a:t>
            </a:r>
            <a:endParaRPr lang="en-US" dirty="0"/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cdp</a:t>
            </a:r>
            <a:r>
              <a:rPr lang="en-US" b="1" dirty="0"/>
              <a:t> neighbors detail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14" y="926523"/>
            <a:ext cx="424264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Troubleshoot </a:t>
            </a:r>
            <a:r>
              <a:rPr lang="en-US" dirty="0"/>
              <a:t>a Missing </a:t>
            </a:r>
            <a:r>
              <a:rPr lang="en-US" dirty="0" smtClean="0"/>
              <a:t>Route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" y="1089307"/>
            <a:ext cx="4760970" cy="239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68" t="4108" r="1638" b="5985"/>
          <a:stretch/>
        </p:blipFill>
        <p:spPr>
          <a:xfrm>
            <a:off x="5168900" y="1089307"/>
            <a:ext cx="37338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40" t="9131" r="4127"/>
          <a:stretch/>
        </p:blipFill>
        <p:spPr>
          <a:xfrm>
            <a:off x="5168900" y="2024517"/>
            <a:ext cx="3714750" cy="818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87" t="7210" r="1356" b="4703"/>
          <a:stretch/>
        </p:blipFill>
        <p:spPr>
          <a:xfrm>
            <a:off x="920751" y="3623199"/>
            <a:ext cx="3651250" cy="78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527" r="3155" b="1"/>
          <a:stretch/>
        </p:blipFill>
        <p:spPr>
          <a:xfrm>
            <a:off x="4984750" y="3380412"/>
            <a:ext cx="3898900" cy="9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942" r="2912" b="8627"/>
          <a:stretch/>
        </p:blipFill>
        <p:spPr>
          <a:xfrm>
            <a:off x="5187950" y="2843215"/>
            <a:ext cx="3714750" cy="3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9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Solve a Connectivity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944"/>
            <a:ext cx="5068978" cy="387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03" r="4928"/>
          <a:stretch/>
        </p:blipFill>
        <p:spPr>
          <a:xfrm>
            <a:off x="5373778" y="963711"/>
            <a:ext cx="3535273" cy="83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40" t="-1" r="4086" b="1553"/>
          <a:stretch/>
        </p:blipFill>
        <p:spPr>
          <a:xfrm>
            <a:off x="5373779" y="1802089"/>
            <a:ext cx="3535272" cy="19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9099" y="2184400"/>
            <a:ext cx="34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traceroute </a:t>
            </a:r>
            <a:r>
              <a:rPr lang="en-US" b="1" dirty="0" smtClean="0"/>
              <a:t>reveals </a:t>
            </a:r>
            <a:r>
              <a:rPr lang="en-US" b="1" dirty="0"/>
              <a:t>that R2 </a:t>
            </a:r>
            <a:r>
              <a:rPr lang="en-US" b="1" dirty="0" smtClean="0"/>
              <a:t>forwards </a:t>
            </a:r>
            <a:r>
              <a:rPr lang="en-US" b="1" dirty="0"/>
              <a:t>the traceroute back to R1. R1 returns it to R2</a:t>
            </a:r>
          </a:p>
        </p:txBody>
      </p:sp>
    </p:spTree>
    <p:extLst>
      <p:ext uri="{BB962C8B-B14F-4D97-AF65-F5344CB8AC3E}">
        <p14:creationId xmlns:p14="http://schemas.microsoft.com/office/powerpoint/2010/main" val="754817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Solve a Connectivity Problem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1" y="963711"/>
            <a:ext cx="4187390" cy="3238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3" y="4115994"/>
            <a:ext cx="4089637" cy="533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177" y="1157504"/>
            <a:ext cx="3535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Static route </a:t>
            </a:r>
            <a:r>
              <a:rPr lang="en-US" sz="1400" b="1" dirty="0"/>
              <a:t>to </a:t>
            </a:r>
            <a:r>
              <a:rPr lang="en-US" sz="1400" b="1" dirty="0" smtClean="0"/>
              <a:t>192.168.2.0/24 has </a:t>
            </a:r>
            <a:r>
              <a:rPr lang="en-US" sz="1400" b="1" dirty="0"/>
              <a:t>been configured using the next-hop address 172.16.2.1.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77" y="2030486"/>
            <a:ext cx="3535488" cy="81660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3"/>
          </p:cNvCxnSpPr>
          <p:nvPr/>
        </p:nvCxnSpPr>
        <p:spPr>
          <a:xfrm flipH="1">
            <a:off x="4686300" y="1917700"/>
            <a:ext cx="668430" cy="24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3453" y="2829869"/>
            <a:ext cx="34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</a:t>
            </a:r>
            <a:r>
              <a:rPr lang="en-US" sz="1400" b="1" smtClean="0"/>
              <a:t>ncorrect </a:t>
            </a:r>
            <a:r>
              <a:rPr lang="en-US" sz="1400" b="1" dirty="0"/>
              <a:t>route is removed and the correct route is </a:t>
            </a:r>
            <a:r>
              <a:rPr lang="en-US" sz="1400" b="1"/>
              <a:t>then </a:t>
            </a:r>
            <a:r>
              <a:rPr lang="en-US" sz="1400" b="1" smtClean="0"/>
              <a:t>entered</a:t>
            </a:r>
            <a:endParaRPr lang="en-US" sz="1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7" y="3621077"/>
            <a:ext cx="3581310" cy="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2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Packet Tracer – Troubleshooting Static 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1" y="880899"/>
            <a:ext cx="5041900" cy="40682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4822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Lab – Troubleshooting Static 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84" y="909326"/>
            <a:ext cx="5252433" cy="408177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303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2.4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Arial" charset="0"/>
              </a:rPr>
              <a:t>Static Routing 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Why Use Static Routing?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2400" y="1156856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Dynamic versus Static Routing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847457"/>
            <a:ext cx="8331200" cy="24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static routes are implemented in a small to medium-sized business network. </a:t>
            </a:r>
            <a:endParaRPr lang="en-US" dirty="0" smtClean="0"/>
          </a:p>
          <a:p>
            <a:r>
              <a:rPr lang="en-US" dirty="0"/>
              <a:t>Configure static routes to enable connectivity in a small to medium-sized business network. </a:t>
            </a:r>
            <a:endParaRPr lang="en-US" dirty="0" smtClean="0"/>
          </a:p>
          <a:p>
            <a:r>
              <a:rPr lang="en-US" dirty="0"/>
              <a:t>Troubleshoot static and default route configurations.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2: </a:t>
            </a:r>
            <a:r>
              <a:rPr lang="en-US" dirty="0" smtClean="0">
                <a:latin typeface="Arial" charset="0"/>
              </a:rPr>
              <a:t>Static Routing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74963"/>
              </p:ext>
            </p:extLst>
          </p:nvPr>
        </p:nvGraphicFramePr>
        <p:xfrm>
          <a:off x="207959" y="912813"/>
          <a:ext cx="711994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network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router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Standard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Summary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Floating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exit interface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2.2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201240"/>
              </p:ext>
            </p:extLst>
          </p:nvPr>
        </p:nvGraphicFramePr>
        <p:xfrm>
          <a:off x="144459" y="798513"/>
          <a:ext cx="788194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40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94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IP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static route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directly connected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fully specified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recursive lookup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link-local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 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Static </a:t>
            </a:r>
            <a:r>
              <a:rPr lang="en-US" sz="1600" dirty="0" smtClean="0">
                <a:latin typeface="Arial" charset="0"/>
              </a:rPr>
              <a:t>Routing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When to Use Static Routes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Three uses for static routes:</a:t>
            </a:r>
          </a:p>
          <a:p>
            <a:r>
              <a:rPr lang="en-CA" altLang="en-US" dirty="0" smtClean="0"/>
              <a:t>Smaller networks that are not expected to grow</a:t>
            </a:r>
          </a:p>
          <a:p>
            <a:r>
              <a:rPr lang="en-CA" altLang="en-US" dirty="0" smtClean="0"/>
              <a:t>Routing to and from stub networks</a:t>
            </a:r>
          </a:p>
          <a:p>
            <a:pPr lvl="1"/>
            <a:r>
              <a:rPr lang="en-CA" altLang="en-US" dirty="0" smtClean="0"/>
              <a:t>Stub network accessed by a single route and has one neighbor</a:t>
            </a:r>
          </a:p>
          <a:p>
            <a:pPr lvl="1"/>
            <a:r>
              <a:rPr lang="en-CA" altLang="en-US" dirty="0" smtClean="0"/>
              <a:t>172.16.3.0 is a stub network</a:t>
            </a:r>
          </a:p>
          <a:p>
            <a:r>
              <a:rPr lang="en-CA" altLang="en-US" dirty="0" smtClean="0"/>
              <a:t>A single default route to represent a path to any network not found in the routing table</a:t>
            </a:r>
          </a:p>
          <a:p>
            <a:pPr lvl="1"/>
            <a:r>
              <a:rPr lang="en-CA" altLang="en-US" dirty="0" smtClean="0"/>
              <a:t>Use default route on R1 to point to R2 for all other networks</a:t>
            </a:r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05" y="798944"/>
            <a:ext cx="4088815" cy="270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400" y="939800"/>
            <a:ext cx="204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Stub Networks and Stub Routers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Types of Static Routes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Static Route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700" y="1079500"/>
            <a:ext cx="858519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 Static Routes To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to a specific network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a stub router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Summarize routing table entries which reduces size of routing advertisements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Create a backup route in case a primary route link fails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Types of Static Routes</a:t>
            </a:r>
            <a:br>
              <a:rPr lang="en-US" altLang="en-US" sz="1600" dirty="0" smtClean="0"/>
            </a:br>
            <a:r>
              <a:rPr lang="en-CA" altLang="en-US" dirty="0" smtClean="0"/>
              <a:t>Standard Static Route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4065" y="1054100"/>
            <a:ext cx="8853286" cy="3900163"/>
          </a:xfrm>
        </p:spPr>
        <p:txBody>
          <a:bodyPr/>
          <a:lstStyle/>
          <a:p>
            <a:r>
              <a:rPr lang="en-CA" altLang="en-US" dirty="0" smtClean="0"/>
              <a:t>R2 configured with a static route to reach the </a:t>
            </a:r>
            <a:r>
              <a:rPr lang="en-CA" altLang="en-US" smtClean="0"/>
              <a:t>stub network 172.16.3.0/24		</a:t>
            </a:r>
            <a:endParaRPr lang="en-CA" altLang="en-US" dirty="0" smtClean="0"/>
          </a:p>
          <a:p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99" y="1487390"/>
            <a:ext cx="5411867" cy="3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10829</TotalTime>
  <Words>3030</Words>
  <Application>Microsoft Office PowerPoint</Application>
  <PresentationFormat>On-screen Show (16:9)</PresentationFormat>
  <Paragraphs>473</Paragraphs>
  <Slides>63</Slides>
  <Notes>62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2: Static Routing</vt:lpstr>
      <vt:lpstr>Chapter 2 - Sections &amp; Objectives</vt:lpstr>
      <vt:lpstr>Chapter 2 - Sections &amp; Objectives (Cont.)</vt:lpstr>
      <vt:lpstr>2.1 Implement Static Routes</vt:lpstr>
      <vt:lpstr>Static Routing Reach Remote Networks</vt:lpstr>
      <vt:lpstr>Static Routing  Why Use Static Routing?</vt:lpstr>
      <vt:lpstr>Static Routing When to Use Static Routes</vt:lpstr>
      <vt:lpstr>Types of Static Routes Static Route Applications</vt:lpstr>
      <vt:lpstr>Types of Static Routes Standard Static Route</vt:lpstr>
      <vt:lpstr>Types of Static Routes Default Static Route</vt:lpstr>
      <vt:lpstr>Types of Static Routes  Summary Static Route</vt:lpstr>
      <vt:lpstr>Types of Static Routes Floating Static Route</vt:lpstr>
      <vt:lpstr>2.2 Configure Static and Default Routes</vt:lpstr>
      <vt:lpstr>Configure IPv4 Static Routes  ip route Command</vt:lpstr>
      <vt:lpstr>Configure IPv4 Static Routes Next-Hop Options</vt:lpstr>
      <vt:lpstr>Configure IPv4 Static Routes Next-Hop Options (Cont.)</vt:lpstr>
      <vt:lpstr>Configure IPv4 Static Routes Configure a Next-Hop Static Route</vt:lpstr>
      <vt:lpstr>Configure IPv4 Static Routes Configure a Next-Hop Static Route (Cont.)</vt:lpstr>
      <vt:lpstr>Configure IPv4 Static Routes Configure a Directly Connected Static Route</vt:lpstr>
      <vt:lpstr>Configure IPv4 Static Routes Configure a Directly Connected Static Route (Cont.)</vt:lpstr>
      <vt:lpstr>Configure IPv4 Static Routes Configure a Fully Specified Static Route</vt:lpstr>
      <vt:lpstr>Configure IPv4 Static Routes Verify a Static Route</vt:lpstr>
      <vt:lpstr>Configure IPv4 Default Routes Default Static Route</vt:lpstr>
      <vt:lpstr>Configure IPv4 Default Routes Configure a Default Static Route</vt:lpstr>
      <vt:lpstr>Configure IPv4 Default Routes Verify a Default Static Route</vt:lpstr>
      <vt:lpstr>Configure IPv4 Default Routes Packet Tracer – Configuring IPv4 Static and Default Routes</vt:lpstr>
      <vt:lpstr>Configure IPv4 Default Routes Lab – Configuring IPv4 Static and Default Routes</vt:lpstr>
      <vt:lpstr>Configure IPv6 Static Routes The ipv6 route Command</vt:lpstr>
      <vt:lpstr>Configure IPv6 Static Routes The ipv6 route Command (Cont.)</vt:lpstr>
      <vt:lpstr>Configure IPv6 Static Routes Next-Hop Options</vt:lpstr>
      <vt:lpstr>Configure IPv6 Static Routes Next-Hop Options (Cont.)</vt:lpstr>
      <vt:lpstr>Configure IPv6 Static Routes Configure a Next Hop Static IPv6 Route</vt:lpstr>
      <vt:lpstr>Configure IPv6 Static Routes Configure a Directly Connected Static IPv6 Route</vt:lpstr>
      <vt:lpstr>Configure IPv6 Static Routes Configure a Fully Specified Static IPv6 Route</vt:lpstr>
      <vt:lpstr>Configure IPv6 Static Routes Verify IPv6 Static Routes</vt:lpstr>
      <vt:lpstr>Configure IPv6 Default Routes Default Static IPv6 Route</vt:lpstr>
      <vt:lpstr>Configure IPv6 Default Routes Configure a Default Static IPv6 Route</vt:lpstr>
      <vt:lpstr>Configure IPv6 Default Routes Verify a Default Static Route</vt:lpstr>
      <vt:lpstr>Configure IPv6 Default Routes Packet Tracer – Configuring IPv6 Static and Default Routes</vt:lpstr>
      <vt:lpstr>Configure IPv6 Default Routes Lab – Configuring IPv6 Static and Default Routes</vt:lpstr>
      <vt:lpstr>Configure Floating Static Routes Floating Static Routes</vt:lpstr>
      <vt:lpstr>Configure Floating Static Routes Configure a Floating Static Route</vt:lpstr>
      <vt:lpstr>Configure Floating Static Routes Test the IPv4 Floating Static Route</vt:lpstr>
      <vt:lpstr>Configure Floating Static Routes Test the IPv4 Floating Static Route (Cont.)</vt:lpstr>
      <vt:lpstr>Configure Floating Static Routes Configure an IPv6 Floating Static Route</vt:lpstr>
      <vt:lpstr>Configure Floating Static Routes Packet Tracer - Configuring Floating Static Routes</vt:lpstr>
      <vt:lpstr>Configure Static Host Routes Automatically Installed Host Routes</vt:lpstr>
      <vt:lpstr>Configure Static Host Routes Configure IPv4 and IPv6 Static Host Routes</vt:lpstr>
      <vt:lpstr>2.3 Troubleshoot Static and Default Routes</vt:lpstr>
      <vt:lpstr>Packet Processing with Static Routes Static Routes and Packet Forwarding</vt:lpstr>
      <vt:lpstr>Packet Processing with Static Routes Static Routes and Packet Forwarding (Cont.)</vt:lpstr>
      <vt:lpstr>Packet Processing with Static Routes Static Routes and Packet Forwarding (Cont.)</vt:lpstr>
      <vt:lpstr>Troubleshoot IPv4 Static and Default Route Configuration Troubleshoot a Missing Route</vt:lpstr>
      <vt:lpstr>Troubleshoot IPv4 Static and Default Route Configuration Troubleshoot a Missing Route (Cont.)</vt:lpstr>
      <vt:lpstr>Troubleshoot IPv4 Static and Default Route Configuration Solve a Connectivity Problem</vt:lpstr>
      <vt:lpstr>Troubleshoot IPv4 Static and Default Route Configuration Solve a Connectivity Problem (Cont.)</vt:lpstr>
      <vt:lpstr>Troubleshoot IPv4 Static and Default Route Configuration Packet Tracer – Troubleshooting Static Routes</vt:lpstr>
      <vt:lpstr>Troubleshoot IPv4 Static and Default Route Configuration Lab – Troubleshooting Static Routes</vt:lpstr>
      <vt:lpstr>2.4 Chapter Summary</vt:lpstr>
      <vt:lpstr>Conclusion Chapter 2: Static Routing</vt:lpstr>
      <vt:lpstr>Section 2.1 New Terms and Commands</vt:lpstr>
      <vt:lpstr>Section 2.2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Cremin, Conn</cp:lastModifiedBy>
  <cp:revision>335</cp:revision>
  <dcterms:created xsi:type="dcterms:W3CDTF">2016-08-22T22:27:36Z</dcterms:created>
  <dcterms:modified xsi:type="dcterms:W3CDTF">2018-01-26T13:42:49Z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